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  <p:sldMasterId id="2147483660" r:id="rId5"/>
  </p:sldMasterIdLst>
  <p:notesMasterIdLst>
    <p:notesMasterId r:id="rId24"/>
  </p:notesMasterIdLst>
  <p:handoutMasterIdLst>
    <p:handoutMasterId r:id="rId25"/>
  </p:handoutMasterIdLst>
  <p:sldIdLst>
    <p:sldId id="2263" r:id="rId6"/>
    <p:sldId id="2147" r:id="rId7"/>
    <p:sldId id="2660" r:id="rId8"/>
    <p:sldId id="2661" r:id="rId9"/>
    <p:sldId id="2662" r:id="rId10"/>
    <p:sldId id="2641" r:id="rId11"/>
    <p:sldId id="2642" r:id="rId12"/>
    <p:sldId id="2664" r:id="rId13"/>
    <p:sldId id="2643" r:id="rId14"/>
    <p:sldId id="2644" r:id="rId15"/>
    <p:sldId id="2645" r:id="rId16"/>
    <p:sldId id="2646" r:id="rId17"/>
    <p:sldId id="2647" r:id="rId18"/>
    <p:sldId id="2648" r:id="rId19"/>
    <p:sldId id="2649" r:id="rId20"/>
    <p:sldId id="2650" r:id="rId21"/>
    <p:sldId id="2651" r:id="rId22"/>
    <p:sldId id="24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Braga" initials="LB" lastIdx="1" clrIdx="0">
    <p:extLst>
      <p:ext uri="{19B8F6BF-5375-455C-9EA6-DF929625EA0E}">
        <p15:presenceInfo xmlns:p15="http://schemas.microsoft.com/office/powerpoint/2012/main" userId="S::lucas.braga@closer.pt::b8fb3dc5-b0f1-4087-9d13-9f9c949d48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2F6"/>
    <a:srgbClr val="E5414E"/>
    <a:srgbClr val="E53223"/>
    <a:srgbClr val="EA8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F8DD8-8BC5-45D8-9F25-24D9FBA9279C}" v="4" dt="2023-09-11T10:44:27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66667" autoAdjust="0"/>
  </p:normalViewPr>
  <p:slideViewPr>
    <p:cSldViewPr snapToGrid="0">
      <p:cViewPr varScale="1">
        <p:scale>
          <a:sx n="70" d="100"/>
          <a:sy n="70" d="100"/>
        </p:scale>
        <p:origin x="20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885EC-6B01-BF40-A71E-75C1FB1A9E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52A8-86C9-B847-9362-7D14EE913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D86F-E357-D34C-90F2-0B0C253F03DF}" type="datetimeFigureOut">
              <a:rPr lang="pt-PT" smtClean="0"/>
              <a:t>06/04/2024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1E9D-9D3B-034E-8AAB-74AD207C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77BF9-AA55-7740-AC00-29A4DB25A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044-28ED-5747-B303-5881C60EF2B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483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3D37-DBCB-ED4D-9657-EB1924BA70DB}" type="datetimeFigureOut">
              <a:rPr lang="pt-PT" smtClean="0"/>
              <a:t>06/04/2024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554A-BF51-8A4D-B786-A39B47ABE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1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649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30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559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187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442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33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909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455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0554A-BF51-8A4D-B786-A39B47ABE6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49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697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90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85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02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36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357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789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416912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12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7367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68606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65367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3919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E532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34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574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06208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781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041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0491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98939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PT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21614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4758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33748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97922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269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004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309490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50111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136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2715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80204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9684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959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64483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865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2961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3066487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96002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310116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52617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1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15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36AB-3A1E-43EC-A63A-529A560159BA}" type="datetimeFigureOut">
              <a:rPr lang="pt-PT" smtClean="0"/>
              <a:t>06/04/2024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684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rgbClr val="F0F2F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800">
              <a:solidFill>
                <a:srgbClr val="0015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20865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12618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47333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8902637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238969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51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3511348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588257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4605691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951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07051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2635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33775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7203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5115422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E53223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422804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586019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80778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F0F2F6"/>
                </a:solidFill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rgbClr val="F0F2F6"/>
                </a:solidFill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511135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35212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3783322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72624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33356100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1106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00750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740061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5301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9049593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29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927021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7236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784689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71520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22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7487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4913248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srgbClr val="41515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410706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93418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666822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57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90272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59217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860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1437010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62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5B43CC-EE73-054A-BB29-500FDC90AE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682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E3F20B-70FE-9242-AACE-F4043C33E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34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54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4" r:id="rId2"/>
    <p:sldLayoutId id="2147483742" r:id="rId3"/>
    <p:sldLayoutId id="2147483743" r:id="rId4"/>
    <p:sldLayoutId id="2147483781" r:id="rId5"/>
    <p:sldLayoutId id="2147483754" r:id="rId6"/>
    <p:sldLayoutId id="2147483745" r:id="rId7"/>
    <p:sldLayoutId id="2147483746" r:id="rId8"/>
    <p:sldLayoutId id="2147483757" r:id="rId9"/>
    <p:sldLayoutId id="2147483756" r:id="rId10"/>
    <p:sldLayoutId id="2147483755" r:id="rId11"/>
    <p:sldLayoutId id="2147483747" r:id="rId12"/>
    <p:sldLayoutId id="2147483749" r:id="rId13"/>
    <p:sldLayoutId id="2147483748" r:id="rId14"/>
    <p:sldLayoutId id="2147483750" r:id="rId15"/>
    <p:sldLayoutId id="2147483751" r:id="rId16"/>
    <p:sldLayoutId id="2147483752" r:id="rId17"/>
    <p:sldLayoutId id="2147483753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67" r:id="rId27"/>
    <p:sldLayoutId id="2147483768" r:id="rId28"/>
    <p:sldLayoutId id="2147483713" r:id="rId29"/>
    <p:sldLayoutId id="2147483769" r:id="rId30"/>
    <p:sldLayoutId id="2147483770" r:id="rId31"/>
    <p:sldLayoutId id="2147483771" r:id="rId32"/>
    <p:sldLayoutId id="2147483772" r:id="rId33"/>
    <p:sldLayoutId id="2147483779" r:id="rId34"/>
    <p:sldLayoutId id="2147483773" r:id="rId35"/>
    <p:sldLayoutId id="2147483774" r:id="rId36"/>
    <p:sldLayoutId id="2147483764" r:id="rId37"/>
    <p:sldLayoutId id="2147483815" r:id="rId38"/>
    <p:sldLayoutId id="2147483775" r:id="rId39"/>
    <p:sldLayoutId id="2147483714" r:id="rId40"/>
    <p:sldLayoutId id="2147483776" r:id="rId41"/>
    <p:sldLayoutId id="2147483777" r:id="rId42"/>
    <p:sldLayoutId id="2147483778" r:id="rId43"/>
    <p:sldLayoutId id="2147483780" r:id="rId44"/>
    <p:sldLayoutId id="2147483711" r:id="rId45"/>
    <p:sldLayoutId id="2147483716" r:id="rId4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org/user-guide/getting-starte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education.github.com/git-cheat-sheet-education.pdf" TargetMode="External"/><Relationship Id="rId4" Type="http://schemas.openxmlformats.org/officeDocument/2006/relationships/hyperlink" Target="https://towardsdatascience.com/introduction-to-git-for-data-science-ca5ffd1cebb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70258-39BC-5249-9BFC-BA90A6C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949C4-D417-8942-95F1-5BBD287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34246" y="-64562"/>
            <a:ext cx="12785467" cy="707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40C80-E243-7C43-8A7C-7D4F04C1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160" y="368591"/>
            <a:ext cx="1688691" cy="612604"/>
          </a:xfrm>
          <a:prstGeom prst="rect">
            <a:avLst/>
          </a:prstGeom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C80C6A65-A9B1-564E-ABA9-F34AD5CE8585}"/>
              </a:ext>
            </a:extLst>
          </p:cNvPr>
          <p:cNvSpPr/>
          <p:nvPr/>
        </p:nvSpPr>
        <p:spPr>
          <a:xfrm rot="10800000">
            <a:off x="-34246" y="2465579"/>
            <a:ext cx="12785467" cy="4577477"/>
          </a:xfrm>
          <a:prstGeom prst="rect">
            <a:avLst/>
          </a:prstGeom>
          <a:gradFill>
            <a:gsLst>
              <a:gs pos="50400">
                <a:srgbClr val="101528">
                  <a:alpha val="50000"/>
                </a:srgbClr>
              </a:gs>
              <a:gs pos="5000">
                <a:srgbClr val="101528"/>
              </a:gs>
              <a:gs pos="95000">
                <a:srgbClr val="10152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5E59DB2-CDDA-614B-8530-6CC5CCA31D6F}"/>
              </a:ext>
            </a:extLst>
          </p:cNvPr>
          <p:cNvSpPr txBox="1"/>
          <p:nvPr/>
        </p:nvSpPr>
        <p:spPr>
          <a:xfrm>
            <a:off x="1135696" y="4349883"/>
            <a:ext cx="10153650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PT" sz="4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Closer Academy – GIT</a:t>
            </a: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April 2024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948B655-02A7-594A-91B8-5D2215B9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69" y="3429000"/>
            <a:ext cx="2472277" cy="1390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E05E7-C83E-4BCE-9BB2-BB503BA7E92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20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DVCS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Terminologies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The lifecycle of the status of your files">
            <a:extLst>
              <a:ext uri="{FF2B5EF4-FFF2-40B4-BE49-F238E27FC236}">
                <a16:creationId xmlns:a16="http://schemas.microsoft.com/office/drawing/2014/main" id="{B54E871A-455B-481E-9AA0-18F4E5D6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0" y="1904432"/>
            <a:ext cx="105486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0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288000">
            <a:normAutofit fontScale="70000" lnSpcReduction="20000"/>
          </a:bodyPr>
          <a:lstStyle/>
          <a:p>
            <a:pPr marL="182563" indent="0" algn="just" defTabSz="898525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 marL="182563" indent="0" algn="just" defTabSz="898525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Moves files to staging area.</a:t>
            </a:r>
          </a:p>
          <a:p>
            <a:pPr marL="182563" indent="0" algn="just" defTabSz="898525"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82563" indent="0" algn="just" defTabSz="898525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Commit</a:t>
            </a:r>
          </a:p>
          <a:p>
            <a:pPr marL="182563" indent="0" algn="just" defTabSz="898525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command to permanently store the changes from the staging area. Using this command, changes in staging area are stored permanently in local private copy.</a:t>
            </a:r>
          </a:p>
          <a:p>
            <a:pPr marL="182563" indent="0" algn="just" defTabSz="898525" fontAlgn="base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82563" indent="0" algn="just" defTabSz="898525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</a:t>
            </a:r>
          </a:p>
          <a:p>
            <a:pPr marL="182563" indent="0" algn="just" defTabSz="898525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Sends the local changes to a remote repository.</a:t>
            </a:r>
          </a:p>
          <a:p>
            <a:pPr marL="182563" indent="0" algn="just" defTabSz="898525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Pull</a:t>
            </a:r>
          </a:p>
          <a:p>
            <a:pPr marL="182563" indent="0" algn="just" defTabSz="898525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Retrieves new changes from a remote repository.</a:t>
            </a:r>
          </a:p>
          <a:p>
            <a:pPr marL="182563" indent="0" algn="just" defTabSz="898525" fontAlgn="base">
              <a:buNone/>
            </a:pPr>
            <a:endParaRPr lang="en-US" b="1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82563" indent="0" algn="just" defTabSz="898525" fontAlgn="base">
              <a:buNone/>
            </a:pPr>
            <a:r>
              <a:rPr lang="en-US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Clone</a:t>
            </a:r>
          </a:p>
          <a:p>
            <a:pPr marL="182563" indent="0" algn="just" defTabSz="898525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Creates a copy of the repository. Not only checks out the working copy, but it also mirrors the complete repository as a local private copy.</a:t>
            </a:r>
            <a:endParaRPr lang="en-US" b="1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82563" indent="0" algn="just" defTabSz="898525"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DVCS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Terminologies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430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85000" lnSpcReduction="20000"/>
          </a:bodyPr>
          <a:lstStyle/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Branch</a:t>
            </a:r>
          </a:p>
          <a:p>
            <a:pPr marL="0" indent="0" algn="just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Are used to create another line of development. By default, Git has a master branch, however, it can be called any thing, 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example, “production”. </a:t>
            </a:r>
          </a:p>
          <a:p>
            <a:pPr marL="0" indent="0" algn="just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Best practices </a:t>
            </a:r>
            <a:r>
              <a:rPr lang="en-US" dirty="0">
                <a:solidFill>
                  <a:srgbClr val="000000"/>
                </a:solidFill>
              </a:rPr>
              <a:t>dictate that a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branch is created when there is a need for new features or bug fixes in an existing production line.</a:t>
            </a:r>
          </a:p>
          <a:p>
            <a:pPr marL="0" indent="0" algn="just" fontAlgn="base">
              <a:buNone/>
            </a:pP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Merge 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Integrates the one branch with another branch.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We usually merge the created branch for new features to master/production branch.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Branch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and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Merge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330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Branch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and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Merge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6A095C-870E-43B8-B992-955FA0D6C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56" y="1964579"/>
            <a:ext cx="7713310" cy="397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2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Branch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and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Merge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DD84C-EC94-4C1D-9B08-CE4E4D37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13907"/>
            <a:ext cx="8906933" cy="509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2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Branch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and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Merge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Read Git Flow | Leanpub">
            <a:extLst>
              <a:ext uri="{FF2B5EF4-FFF2-40B4-BE49-F238E27FC236}">
                <a16:creationId xmlns:a16="http://schemas.microsoft.com/office/drawing/2014/main" id="{E02BDC20-F4F9-4151-93D7-3DF34C7D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67" y="2057047"/>
            <a:ext cx="8645635" cy="377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16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Conflict 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Happens during the Git merge. If Git faces a piece of code/data that is changed in both branches/histories Git is not able to resolve this problem and requires user intervention.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Checkout 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git checkout operation is used to navigate between branches. 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used to update all the files in the working directory to a different branch as soon as you navigate to that branch.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Branch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and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Merge</a:t>
            </a:r>
            <a:endParaRPr lang="pt-PT" sz="4800" b="1">
              <a:solidFill>
                <a:srgbClr val="E4222C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5362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itHub Logo - Significado, História e PNG">
            <a:extLst>
              <a:ext uri="{FF2B5EF4-FFF2-40B4-BE49-F238E27FC236}">
                <a16:creationId xmlns:a16="http://schemas.microsoft.com/office/drawing/2014/main" id="{DE2CA16C-7CB8-4AA2-9A37-EED6522DA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r="15920"/>
          <a:stretch/>
        </p:blipFill>
        <p:spPr bwMode="auto">
          <a:xfrm>
            <a:off x="495300" y="2513342"/>
            <a:ext cx="2638425" cy="21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ss kit | GitLab">
            <a:extLst>
              <a:ext uri="{FF2B5EF4-FFF2-40B4-BE49-F238E27FC236}">
                <a16:creationId xmlns:a16="http://schemas.microsoft.com/office/drawing/2014/main" id="{02D8F1E7-7F86-47B7-A73C-9B25EDDB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9026" y="2741193"/>
            <a:ext cx="3797536" cy="16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tbucket | The Git solution for professional teams">
            <a:extLst>
              <a:ext uri="{FF2B5EF4-FFF2-40B4-BE49-F238E27FC236}">
                <a16:creationId xmlns:a16="http://schemas.microsoft.com/office/drawing/2014/main" id="{CBB0BD01-9169-42D8-B0FC-B05075FC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0053" y="3306077"/>
            <a:ext cx="3797536" cy="5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1B040-5237-4A3B-A0BA-34DCACEB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A26747-8305-48E9-B811-81F74861E943}" type="slidenum">
              <a:rPr lang="en-US" sz="1200" smtClean="0"/>
              <a:pPr>
                <a:spcAft>
                  <a:spcPts val="600"/>
                </a:spcAft>
              </a:pPr>
              <a:t>17</a:t>
            </a:fld>
            <a:endParaRPr lang="en-US" sz="1200"/>
          </a:p>
        </p:txBody>
      </p:sp>
      <p:sp>
        <p:nvSpPr>
          <p:cNvPr id="6" name="AutoShape 16" descr="Apache Subversion">
            <a:extLst>
              <a:ext uri="{FF2B5EF4-FFF2-40B4-BE49-F238E27FC236}">
                <a16:creationId xmlns:a16="http://schemas.microsoft.com/office/drawing/2014/main" id="{4CCBAC56-61A5-487D-9881-1EB7F581D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000539-CA05-4496-A20D-604D754E0813}"/>
              </a:ext>
            </a:extLst>
          </p:cNvPr>
          <p:cNvSpPr txBox="1">
            <a:spLocks/>
          </p:cNvSpPr>
          <p:nvPr/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err="1">
                <a:solidFill>
                  <a:srgbClr val="E4222C"/>
                </a:solidFill>
                <a:latin typeface="Segoe UI"/>
                <a:cs typeface="Segoe UI"/>
              </a:rPr>
              <a:t>Common</a:t>
            </a:r>
            <a:r>
              <a:rPr lang="pt-PT" sz="4800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err="1">
                <a:solidFill>
                  <a:srgbClr val="E4222C"/>
                </a:solidFill>
                <a:latin typeface="Segoe UI"/>
                <a:cs typeface="Segoe UI"/>
              </a:rPr>
              <a:t>Git</a:t>
            </a:r>
            <a:r>
              <a:rPr lang="pt-PT" sz="4800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err="1">
                <a:solidFill>
                  <a:srgbClr val="E4222C"/>
                </a:solidFill>
                <a:latin typeface="Segoe UI"/>
                <a:cs typeface="Segoe UI"/>
              </a:rPr>
              <a:t>Repositories</a:t>
            </a:r>
            <a:endParaRPr lang="pt-PT" sz="4800">
              <a:solidFill>
                <a:srgbClr val="E4222C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874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1B040-5237-4A3B-A0BA-34DCACEB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A26747-8305-48E9-B811-81F74861E943}" type="slidenum">
              <a:rPr lang="en-US" sz="1200" smtClean="0"/>
              <a:pPr>
                <a:spcAft>
                  <a:spcPts val="600"/>
                </a:spcAft>
              </a:pPr>
              <a:t>18</a:t>
            </a:fld>
            <a:endParaRPr lang="en-US" sz="1200"/>
          </a:p>
        </p:txBody>
      </p:sp>
      <p:sp>
        <p:nvSpPr>
          <p:cNvPr id="6" name="AutoShape 16" descr="Apache Subversion">
            <a:extLst>
              <a:ext uri="{FF2B5EF4-FFF2-40B4-BE49-F238E27FC236}">
                <a16:creationId xmlns:a16="http://schemas.microsoft.com/office/drawing/2014/main" id="{4CCBAC56-61A5-487D-9881-1EB7F581D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000539-CA05-4496-A20D-604D754E0813}"/>
              </a:ext>
            </a:extLst>
          </p:cNvPr>
          <p:cNvSpPr txBox="1">
            <a:spLocks/>
          </p:cNvSpPr>
          <p:nvPr/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err="1">
                <a:solidFill>
                  <a:srgbClr val="E4222C"/>
                </a:solidFill>
                <a:latin typeface="Segoe UI"/>
                <a:cs typeface="Segoe UI"/>
              </a:rPr>
              <a:t>Further</a:t>
            </a:r>
            <a:r>
              <a:rPr lang="pt-PT" sz="4800">
                <a:solidFill>
                  <a:srgbClr val="E4222C"/>
                </a:solidFill>
                <a:latin typeface="Segoe UI"/>
                <a:cs typeface="Segoe UI"/>
              </a:rPr>
              <a:t> Reading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11953-D852-437F-963E-7F683D58B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50" y="1825625"/>
            <a:ext cx="10515600" cy="4351338"/>
          </a:xfrm>
        </p:spPr>
        <p:txBody>
          <a:bodyPr numCol="1">
            <a:normAutofit fontScale="92500" lnSpcReduction="20000"/>
          </a:bodyPr>
          <a:lstStyle/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Anaconda Documentation </a:t>
            </a:r>
          </a:p>
          <a:p>
            <a:pPr marL="0" indent="0" algn="just" fontAlgn="base">
              <a:buNone/>
            </a:pPr>
            <a:r>
              <a:rPr lang="pt-PT" dirty="0">
                <a:hlinkClick r:id="rId3"/>
              </a:rPr>
              <a:t>Getting started — Anaconda documentation</a:t>
            </a:r>
            <a:endParaRPr lang="pt-PT" dirty="0"/>
          </a:p>
          <a:p>
            <a:pPr marL="0" indent="0" algn="just" fontAlgn="base">
              <a:buNone/>
            </a:pPr>
            <a:endParaRPr lang="pt-PT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Git for Data Science</a:t>
            </a:r>
          </a:p>
          <a:p>
            <a:pPr marL="0" indent="0" algn="just" fontAlgn="base">
              <a:buNone/>
            </a:pPr>
            <a:r>
              <a:rPr lang="en-US" dirty="0">
                <a:hlinkClick r:id="rId4"/>
              </a:rPr>
              <a:t>Introduction to Git for Data Science | by </a:t>
            </a:r>
            <a:r>
              <a:rPr lang="en-US" dirty="0" err="1">
                <a:hlinkClick r:id="rId4"/>
              </a:rPr>
              <a:t>Zolzaya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Luvsandorj</a:t>
            </a:r>
            <a:r>
              <a:rPr lang="en-US" dirty="0">
                <a:hlinkClick r:id="rId4"/>
              </a:rPr>
              <a:t> | Towards Data Science</a:t>
            </a:r>
            <a:endParaRPr lang="en-US" dirty="0"/>
          </a:p>
          <a:p>
            <a:pPr marL="0" indent="0" algn="just" fontAlgn="base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en-US" b="1" dirty="0"/>
              <a:t>Git Cheat Sheet</a:t>
            </a:r>
          </a:p>
          <a:p>
            <a:pPr marL="0" indent="0" algn="just" fontAlgn="base">
              <a:buNone/>
            </a:pPr>
            <a:r>
              <a:rPr lang="pt-PT" dirty="0">
                <a:hlinkClick r:id="rId5"/>
              </a:rPr>
              <a:t>git-cheat-sheet-education (github.com)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7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5E477-33AE-8C4C-865C-65083DF2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latin typeface="+mj-lt"/>
                <a:cs typeface="+mj-cs"/>
              </a:rPr>
              <a:t>IDEs &amp; Git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0" name="Imagem 9" descr="Uma imagem com escuro, imagem&#10;&#10;Descrição gerada automaticamente">
            <a:extLst>
              <a:ext uri="{FF2B5EF4-FFF2-40B4-BE49-F238E27FC236}">
                <a16:creationId xmlns:a16="http://schemas.microsoft.com/office/drawing/2014/main" id="{D652E7E6-54C5-462C-BCFB-830D9B69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5F319-1DF7-384F-A65F-BE93CA51E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GIT PASSO A PASSO | Digital Innovation One">
            <a:extLst>
              <a:ext uri="{FF2B5EF4-FFF2-40B4-BE49-F238E27FC236}">
                <a16:creationId xmlns:a16="http://schemas.microsoft.com/office/drawing/2014/main" id="{AF691F65-7827-4937-9D0A-56D344A6C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83" y="420709"/>
            <a:ext cx="2425074" cy="24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3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33C73-AC31-40EC-9222-637DFB925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FD3F4-1422-4D28-BEC7-B42F1B1A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4" y="2848016"/>
            <a:ext cx="6257925" cy="841248"/>
          </a:xfrm>
        </p:spPr>
        <p:txBody>
          <a:bodyPr/>
          <a:lstStyle/>
          <a:p>
            <a:r>
              <a:rPr lang="en-US"/>
              <a:t>Development</a:t>
            </a:r>
            <a:br>
              <a:rPr lang="en-US"/>
            </a:br>
            <a:r>
              <a:rPr lang="en-US"/>
              <a:t>Environments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279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5867-84F6-4883-BFD3-32FACAB1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1C54-E2BB-4C1D-A3DB-8DD13550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33"/>
            <a:ext cx="10515600" cy="3127944"/>
          </a:xfrm>
        </p:spPr>
        <p:txBody>
          <a:bodyPr>
            <a:normAutofit/>
          </a:bodyPr>
          <a:lstStyle/>
          <a:p>
            <a:pPr marL="534988" indent="-534988" algn="just"/>
            <a:r>
              <a:rPr lang="pt-PT" sz="2000" b="1" dirty="0"/>
              <a:t>IDE</a:t>
            </a:r>
            <a:r>
              <a:rPr lang="pt-PT" sz="2000" dirty="0"/>
              <a:t> means </a:t>
            </a:r>
            <a:r>
              <a:rPr lang="pt-PT" sz="2000" b="1" dirty="0"/>
              <a:t>Integrated Development Environment</a:t>
            </a:r>
            <a:r>
              <a:rPr lang="pt-PT" sz="2000" dirty="0"/>
              <a:t>. It is a software application that provides a </a:t>
            </a:r>
            <a:r>
              <a:rPr lang="pt-PT" sz="2000" b="1" dirty="0"/>
              <a:t>comprehensive environment for writing, compiling, testing and debugging Python code.</a:t>
            </a:r>
          </a:p>
          <a:p>
            <a:pPr marL="534988" indent="-534988" algn="just"/>
            <a:endParaRPr lang="pt-PT" sz="2000" dirty="0"/>
          </a:p>
          <a:p>
            <a:pPr marL="534988" indent="-534988" algn="just"/>
            <a:r>
              <a:rPr lang="pt-PT" sz="2000" dirty="0"/>
              <a:t>Typically offers features such as auto-completion, syntax highlighting, debugging tools, project management, and built-in libraries.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86EEA-49E5-48B5-BC09-EFA9893E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</a:t>
            </a:fld>
            <a:endParaRPr lang="pt-PT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0DCF87-7EC9-2DEA-E2E1-76FBF9EF2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93" y="4446711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, type, vscode Icon in vscode">
            <a:extLst>
              <a:ext uri="{FF2B5EF4-FFF2-40B4-BE49-F238E27FC236}">
                <a16:creationId xmlns:a16="http://schemas.microsoft.com/office/drawing/2014/main" id="{FD72A780-19D8-1AA7-4328-94030AF9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63" y="4461648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C1968-563D-31A1-36EC-AAF295F6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36" y="4378976"/>
            <a:ext cx="1127418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15E41-AADD-4A27-AE0C-B518FF85C0FE}"/>
              </a:ext>
            </a:extLst>
          </p:cNvPr>
          <p:cNvSpPr txBox="1"/>
          <p:nvPr/>
        </p:nvSpPr>
        <p:spPr>
          <a:xfrm>
            <a:off x="2086422" y="579079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Visual Studio Code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373F2-4B0A-2D85-2083-F80BC6148C32}"/>
              </a:ext>
            </a:extLst>
          </p:cNvPr>
          <p:cNvSpPr txBox="1"/>
          <p:nvPr/>
        </p:nvSpPr>
        <p:spPr>
          <a:xfrm>
            <a:off x="4849192" y="5796491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PyCharm</a:t>
            </a:r>
            <a:endParaRPr lang="en-US" dirty="0"/>
          </a:p>
        </p:txBody>
      </p:sp>
      <p:pic>
        <p:nvPicPr>
          <p:cNvPr id="10" name="Picture 9" descr="A logo with colorful triangles&#10;&#10;Description automatically generated with medium confidence">
            <a:extLst>
              <a:ext uri="{FF2B5EF4-FFF2-40B4-BE49-F238E27FC236}">
                <a16:creationId xmlns:a16="http://schemas.microsoft.com/office/drawing/2014/main" id="{3B614FD7-B1CB-2696-A110-154D96963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900" y="4378896"/>
            <a:ext cx="1306880" cy="1306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2BB1E-E3F8-AE8D-8E6C-D8F1FB83838E}"/>
              </a:ext>
            </a:extLst>
          </p:cNvPr>
          <p:cNvSpPr txBox="1"/>
          <p:nvPr/>
        </p:nvSpPr>
        <p:spPr>
          <a:xfrm>
            <a:off x="7145460" y="579551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Jupyter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6AEDC-5835-05D1-696B-5BA6C172D119}"/>
              </a:ext>
            </a:extLst>
          </p:cNvPr>
          <p:cNvSpPr txBox="1"/>
          <p:nvPr/>
        </p:nvSpPr>
        <p:spPr>
          <a:xfrm>
            <a:off x="9323715" y="579079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IntelliJ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71F1-0E16-423D-810F-866795A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6A57-41EC-4E46-93C0-C212ADFB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4988" indent="-534988" algn="just"/>
            <a:r>
              <a:rPr lang="en-US" sz="2000" dirty="0"/>
              <a:t>Anaconda is a distribution of the Python and R programming languages for scientific computing (data science, machine learning applications, large-scale data processing, predictive analysis, etc.), which aims to simplify the management and usage of packages.</a:t>
            </a:r>
          </a:p>
          <a:p>
            <a:pPr marL="534988" indent="-534988" algn="just"/>
            <a:endParaRPr lang="en-US" sz="2000" dirty="0"/>
          </a:p>
          <a:p>
            <a:pPr marL="534988" indent="-534988" algn="just"/>
            <a:r>
              <a:rPr lang="en-US" sz="2000" dirty="0"/>
              <a:t>It comes with a rich set of pre-installed data science packages, libraries, and tools.</a:t>
            </a: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FE15B-ABED-4AE1-B573-61AE8D6D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5</a:t>
            </a:fld>
            <a:endParaRPr lang="pt-P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660A0D-0F8B-933E-DDCB-0D076D27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4995332"/>
            <a:ext cx="2213876" cy="9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EB14FC2-0A9A-807D-B79B-D3C53926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45" y="5063242"/>
            <a:ext cx="2128199" cy="86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tplotlib.markers — Matplotlib 3.1.0 documentation">
            <a:extLst>
              <a:ext uri="{FF2B5EF4-FFF2-40B4-BE49-F238E27FC236}">
                <a16:creationId xmlns:a16="http://schemas.microsoft.com/office/drawing/2014/main" id="{8FAF0044-8F50-7361-2DDD-6CDD747E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12" y="5216274"/>
            <a:ext cx="2311254" cy="5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5E33550-DD98-8E6F-7FA2-1691B5C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133" y="4995332"/>
            <a:ext cx="1365956" cy="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6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33C73-AC31-40EC-9222-637DFB925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FD3F4-1422-4D28-BEC7-B42F1B1A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5" y="2848016"/>
            <a:ext cx="6257925" cy="841248"/>
          </a:xfrm>
        </p:spPr>
        <p:txBody>
          <a:bodyPr/>
          <a:lstStyle/>
          <a:p>
            <a:r>
              <a:rPr lang="en-US"/>
              <a:t>Introduction to Git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77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4988" indent="-534988" algn="just" fontAlgn="base"/>
            <a:r>
              <a:rPr lang="en-US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Git is a </a:t>
            </a: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distributed version-control system </a:t>
            </a:r>
            <a:r>
              <a:rPr lang="en-US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(DVCS) </a:t>
            </a: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 tracking changes </a:t>
            </a:r>
            <a:r>
              <a:rPr lang="en-US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 source code during software development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534988" indent="-534988" algn="just" fontAlgn="base"/>
            <a:r>
              <a:rPr lang="en-US" sz="2000" dirty="0"/>
              <a:t>It i</a:t>
            </a:r>
            <a:r>
              <a:rPr lang="en-US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 a software that helps software developers to work together and maintain a </a:t>
            </a: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complete history of their work</a:t>
            </a:r>
            <a:endParaRPr lang="en-US" sz="2000" b="0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34988" indent="-534988" algn="just" fontAlgn="base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Developers can do many things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offline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534988" indent="-534988" algn="just" fontAlgn="base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scalable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from small projects to very complex ones.</a:t>
            </a:r>
          </a:p>
          <a:p>
            <a:pPr marL="534988" indent="-534988" algn="just" fontAlgn="base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source.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34988" indent="-534988" algn="just" fontAlgn="base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track changes to code and any other file changes using Git.</a:t>
            </a:r>
          </a:p>
          <a:p>
            <a:pPr marL="534988" indent="-534988" algn="just" fontAlgn="base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reliable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What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is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 </a:t>
            </a:r>
            <a:r>
              <a:rPr lang="pt-PT" sz="4800" b="1" err="1">
                <a:solidFill>
                  <a:srgbClr val="E4222C"/>
                </a:solidFill>
                <a:latin typeface="Segoe UI"/>
                <a:cs typeface="Segoe UI"/>
              </a:rPr>
              <a:t>Git</a:t>
            </a:r>
            <a:r>
              <a:rPr lang="pt-PT" sz="4800" b="1">
                <a:solidFill>
                  <a:srgbClr val="E4222C"/>
                </a:solidFill>
                <a:latin typeface="Segoe UI"/>
                <a:cs typeface="Segoe U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046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0AB5-DB5F-920B-6D86-F0C45165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Git - Distributed Version Control System (DVCS)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17B3-6D8E-1D43-03D2-7A3553EC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2949"/>
            <a:ext cx="10515600" cy="3474662"/>
          </a:xfrm>
        </p:spPr>
        <p:txBody>
          <a:bodyPr>
            <a:normAutofit/>
          </a:bodyPr>
          <a:lstStyle/>
          <a:p>
            <a:pPr marL="539750" indent="-539750" algn="just"/>
            <a:r>
              <a:rPr lang="en-US" sz="2000" dirty="0"/>
              <a:t>Git allows for a </a:t>
            </a:r>
            <a:r>
              <a:rPr lang="en-US" sz="2000" b="1" dirty="0"/>
              <a:t>remote repository, hosted on a server, and a local repository that is hosted on each programmer's computer (machine).</a:t>
            </a:r>
          </a:p>
          <a:p>
            <a:pPr marL="539750" indent="-539750" algn="just"/>
            <a:endParaRPr lang="en-US" sz="2000" dirty="0"/>
          </a:p>
          <a:p>
            <a:pPr marL="539750" indent="-539750" algn="just"/>
            <a:r>
              <a:rPr lang="en-US" sz="2000" dirty="0"/>
              <a:t>This means that the </a:t>
            </a:r>
            <a:r>
              <a:rPr lang="en-US" sz="2000" b="1" dirty="0"/>
              <a:t>code is not only stored on a central server</a:t>
            </a:r>
            <a:r>
              <a:rPr lang="en-US" sz="2000" dirty="0"/>
              <a:t>, but there is also a complete copy on all programmers' computers (that copied it) - a distributed system.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FEA6D-8FB6-DDC7-6FB8-5B3BA111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923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 fontAlgn="base">
              <a:buNone/>
            </a:pP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 Repository</a:t>
            </a:r>
          </a:p>
          <a:p>
            <a:pPr marL="0" indent="0" algn="just" fontAlgn="base">
              <a:buNone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Git provides a whole copy of repository as a private copy. Users can work offline add, remove, edit, commit and more.</a:t>
            </a:r>
          </a:p>
          <a:p>
            <a:pPr marL="0" indent="0" algn="just" fontAlgn="base">
              <a:buNone/>
            </a:pPr>
            <a:endParaRPr lang="en-US" dirty="0"/>
          </a:p>
          <a:p>
            <a:pPr marL="0" indent="0" algn="just" fontAlgn="base">
              <a:buNone/>
            </a:pP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Working Directory</a:t>
            </a:r>
          </a:p>
          <a:p>
            <a:pPr marL="0" indent="0" algn="just" fontAlgn="base">
              <a:buNone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working directory is the place where files are checked out.</a:t>
            </a:r>
          </a:p>
          <a:p>
            <a:pPr marL="0" indent="0" algn="just" fontAlgn="base">
              <a:buNone/>
            </a:pPr>
            <a:endParaRPr lang="en-US" dirty="0"/>
          </a:p>
          <a:p>
            <a:pPr marL="0" indent="0" algn="just" fontAlgn="base">
              <a:buNone/>
            </a:pP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Staging Area</a:t>
            </a:r>
          </a:p>
          <a:p>
            <a:pPr marL="0" indent="0" algn="just" fontAlgn="base">
              <a:buNone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 place where all files that are ready to commit are tracked.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DVCS Terminologies</a:t>
            </a:r>
          </a:p>
        </p:txBody>
      </p:sp>
    </p:spTree>
    <p:extLst>
      <p:ext uri="{BB962C8B-B14F-4D97-AF65-F5344CB8AC3E}">
        <p14:creationId xmlns:p14="http://schemas.microsoft.com/office/powerpoint/2010/main" val="2683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84c423-73f8-4d1b-b3a3-647b23579456">
      <Terms xmlns="http://schemas.microsoft.com/office/infopath/2007/PartnerControls"/>
    </lcf76f155ced4ddcb4097134ff3c332f>
    <TaxCatchAll xmlns="3ad7cbfd-d67f-4d51-b2f0-61aa048b853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007880A936BC4C84E2BD84731D522D" ma:contentTypeVersion="14" ma:contentTypeDescription="Criar um novo documento." ma:contentTypeScope="" ma:versionID="3b626f667a295767b9e35a95d90e62b3">
  <xsd:schema xmlns:xsd="http://www.w3.org/2001/XMLSchema" xmlns:xs="http://www.w3.org/2001/XMLSchema" xmlns:p="http://schemas.microsoft.com/office/2006/metadata/properties" xmlns:ns2="ce84c423-73f8-4d1b-b3a3-647b23579456" xmlns:ns3="3ad7cbfd-d67f-4d51-b2f0-61aa048b853d" targetNamespace="http://schemas.microsoft.com/office/2006/metadata/properties" ma:root="true" ma:fieldsID="8e8d9b8f60bf2f8348dde3d18977b899" ns2:_="" ns3:_="">
    <xsd:import namespace="ce84c423-73f8-4d1b-b3a3-647b23579456"/>
    <xsd:import namespace="3ad7cbfd-d67f-4d51-b2f0-61aa048b8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c423-73f8-4d1b-b3a3-647b23579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1d9465b1-3fb3-497f-8290-9647f4e31c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cbfd-d67f-4d51-b2f0-61aa048b85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eef837-c29e-4eb9-ba4d-a0b56f7e107c}" ma:internalName="TaxCatchAll" ma:showField="CatchAllData" ma:web="3ad7cbfd-d67f-4d51-b2f0-61aa048b85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F79051-7372-4241-8D0A-4F41D8DFD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60F9E9-3284-46F3-8DB7-05DCA3545685}">
  <ds:schemaRefs>
    <ds:schemaRef ds:uri="http://schemas.microsoft.com/sharepoint/v3"/>
    <ds:schemaRef ds:uri="http://www.w3.org/XML/1998/namespace"/>
    <ds:schemaRef ds:uri="http://schemas.openxmlformats.org/package/2006/metadata/core-properties"/>
    <ds:schemaRef ds:uri="039968b7-9cc7-4ec9-a4a1-ce16da6faf40"/>
    <ds:schemaRef ds:uri="http://purl.org/dc/elements/1.1/"/>
    <ds:schemaRef ds:uri="http://schemas.microsoft.com/office/infopath/2007/PartnerControls"/>
    <ds:schemaRef ds:uri="c9812bed-3a15-44f5-8860-2ef8bbb03d58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ce84c423-73f8-4d1b-b3a3-647b23579456"/>
    <ds:schemaRef ds:uri="3ad7cbfd-d67f-4d51-b2f0-61aa048b853d"/>
  </ds:schemaRefs>
</ds:datastoreItem>
</file>

<file path=customXml/itemProps3.xml><?xml version="1.0" encoding="utf-8"?>
<ds:datastoreItem xmlns:ds="http://schemas.openxmlformats.org/officeDocument/2006/customXml" ds:itemID="{C8CB876A-CFBB-4E2D-B9D5-1532F894A8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4c423-73f8-4d1b-b3a3-647b23579456"/>
    <ds:schemaRef ds:uri="3ad7cbfd-d67f-4d51-b2f0-61aa048b8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57866cb-0e0f-4818-bd4a-0255845df359}" enabled="0" method="" siteId="{057866cb-0e0f-4818-bd4a-0255845df3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</TotalTime>
  <Words>677</Words>
  <Application>Microsoft Office PowerPoint</Application>
  <PresentationFormat>Widescreen</PresentationFormat>
  <Paragraphs>107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Helvetica Neue Normal</vt:lpstr>
      <vt:lpstr>Segoe UI</vt:lpstr>
      <vt:lpstr>Segoe UI Light</vt:lpstr>
      <vt:lpstr>Segoe UI Semibold</vt:lpstr>
      <vt:lpstr>Wingdings</vt:lpstr>
      <vt:lpstr>1_Office Theme</vt:lpstr>
      <vt:lpstr>1_Office Theme</vt:lpstr>
      <vt:lpstr>PowerPoint Presentation</vt:lpstr>
      <vt:lpstr>IDEs &amp; Git</vt:lpstr>
      <vt:lpstr>Development Environments</vt:lpstr>
      <vt:lpstr>IDE</vt:lpstr>
      <vt:lpstr>Anaconda</vt:lpstr>
      <vt:lpstr>Introduction to Git</vt:lpstr>
      <vt:lpstr>What is Git?</vt:lpstr>
      <vt:lpstr>Git - Distributed Version Control System (DVCS)</vt:lpstr>
      <vt:lpstr>DVCS Terminologies</vt:lpstr>
      <vt:lpstr>DVCS Terminologies</vt:lpstr>
      <vt:lpstr>DVCS Terminologies</vt:lpstr>
      <vt:lpstr>Branch and Merge</vt:lpstr>
      <vt:lpstr>Branch and Merge</vt:lpstr>
      <vt:lpstr>Branch and Merge</vt:lpstr>
      <vt:lpstr>Branch and Merge</vt:lpstr>
      <vt:lpstr>Branch and Merge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Closer Consulting</dc:creator>
  <cp:lastModifiedBy>Catarina Gouveia</cp:lastModifiedBy>
  <cp:revision>26</cp:revision>
  <dcterms:created xsi:type="dcterms:W3CDTF">2021-06-30T23:00:37Z</dcterms:created>
  <dcterms:modified xsi:type="dcterms:W3CDTF">2024-04-06T11:55:55Z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0x01010090007880A936BC4C84E2BD84731D522D</vt:lpwstr>
  </property>
  <property fmtid="{D5CDD505-2E9C-101B-9397-08002B2CF9AE}" pid="3" name="MediaServiceImageTags">
    <vt:lpwstr/>
  </property>
</Properties>
</file>